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media/media1.mov" ContentType="audio/unknown"/>
  <Override PartName="/ppt/media/media2.mov" ContentType="audio/unknown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</p:sldIdLst>
  <p:sldSz cx="9144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40639" marR="40639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>
          <a:solidFill>
            <a:srgbClr val="000000"/>
          </a:solidFill>
        </a:uFill>
        <a:latin typeface="Arial"/>
        <a:ea typeface="Arial"/>
        <a:cs typeface="Arial"/>
        <a:sym typeface="Arial"/>
      </a:defRPr>
    </a:lvl1pPr>
    <a:lvl2pPr marL="40639" marR="40639" indent="2667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>
          <a:solidFill>
            <a:srgbClr val="000000"/>
          </a:solidFill>
        </a:uFill>
        <a:latin typeface="Arial"/>
        <a:ea typeface="Arial"/>
        <a:cs typeface="Arial"/>
        <a:sym typeface="Arial"/>
      </a:defRPr>
    </a:lvl2pPr>
    <a:lvl3pPr marL="40639" marR="40639" indent="533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>
          <a:solidFill>
            <a:srgbClr val="000000"/>
          </a:solidFill>
        </a:uFill>
        <a:latin typeface="Arial"/>
        <a:ea typeface="Arial"/>
        <a:cs typeface="Arial"/>
        <a:sym typeface="Arial"/>
      </a:defRPr>
    </a:lvl3pPr>
    <a:lvl4pPr marL="40639" marR="40639" indent="800099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>
          <a:solidFill>
            <a:srgbClr val="000000"/>
          </a:solidFill>
        </a:uFill>
        <a:latin typeface="Arial"/>
        <a:ea typeface="Arial"/>
        <a:cs typeface="Arial"/>
        <a:sym typeface="Arial"/>
      </a:defRPr>
    </a:lvl4pPr>
    <a:lvl5pPr marL="40639" marR="40639" indent="1066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>
          <a:solidFill>
            <a:srgbClr val="000000"/>
          </a:solidFill>
        </a:uFill>
        <a:latin typeface="Arial"/>
        <a:ea typeface="Arial"/>
        <a:cs typeface="Arial"/>
        <a:sym typeface="Arial"/>
      </a:defRPr>
    </a:lvl5pPr>
    <a:lvl6pPr marL="40639" marR="40639" indent="13335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>
          <a:solidFill>
            <a:srgbClr val="000000"/>
          </a:solidFill>
        </a:uFill>
        <a:latin typeface="Arial"/>
        <a:ea typeface="Arial"/>
        <a:cs typeface="Arial"/>
        <a:sym typeface="Arial"/>
      </a:defRPr>
    </a:lvl6pPr>
    <a:lvl7pPr marL="40639" marR="40639" indent="16129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>
          <a:solidFill>
            <a:srgbClr val="000000"/>
          </a:solidFill>
        </a:uFill>
        <a:latin typeface="Arial"/>
        <a:ea typeface="Arial"/>
        <a:cs typeface="Arial"/>
        <a:sym typeface="Arial"/>
      </a:defRPr>
    </a:lvl7pPr>
    <a:lvl8pPr marL="40639" marR="40639" indent="1879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>
          <a:solidFill>
            <a:srgbClr val="000000"/>
          </a:solidFill>
        </a:uFill>
        <a:latin typeface="Arial"/>
        <a:ea typeface="Arial"/>
        <a:cs typeface="Arial"/>
        <a:sym typeface="Arial"/>
      </a:defRPr>
    </a:lvl8pPr>
    <a:lvl9pPr marL="40639" marR="40639" indent="21463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>
          <a:solidFill>
            <a:srgbClr val="000000"/>
          </a:solidFill>
        </a:uFill>
        <a:latin typeface="Arial"/>
        <a:ea typeface="Arial"/>
        <a:cs typeface="Arial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8F44A2F1-9E1F-4B54-A3A2-5F16C0AD49E2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FF1F3"/>
          </a:solidFill>
        </a:fill>
      </a:tcStyle>
    </a:band2H>
    <a:firstCol>
      <a:tcTxStyle b="off" i="off">
        <a:fontRef idx="minor">
          <a:srgbClr val="000000"/>
        </a:fontRef>
        <a:srgbClr val="000000"/>
      </a:tcTxStyle>
      <a:tcStyle>
        <a:tcBdr>
          <a:left>
            <a:ln w="28575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28575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lastRow>
    <a:fir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8575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firstRow>
  </a:tblStyle>
  <a:tblStyle styleId="{D51ADE6A-740E-44AE-83CC-AE7238B6C88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FF1F3"/>
          </a:solidFill>
        </a:fill>
      </a:tcStyle>
    </a:band2H>
    <a:firstCol>
      <a:tcTxStyle b="off" i="off">
        <a:fontRef idx="minor">
          <a:srgbClr val="000000"/>
        </a:fontRef>
        <a:srgbClr val="000000"/>
      </a:tcTxStyle>
      <a:tcStyle>
        <a:tcBdr>
          <a:left>
            <a:ln w="28575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28575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lastRow>
    <a:fir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8575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firstRow>
  </a:tblStyle>
  <a:tblStyle styleId="{EEE7283C-3CF3-47DC-8721-378D4A62B228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 b="def" i="def"/>
      <a:tcStyle>
        <a:tcBdr/>
        <a:fill>
          <a:solidFill>
            <a:srgbClr val="C3C2C2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CE5E6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 b="def" i="def"/>
      <a:tcStyle>
        <a:tcBdr/>
        <a:fill>
          <a:solidFill>
            <a:srgbClr val="DEDEDF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de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4C3C2611-4C71-4FC5-86AE-919BDF0F9419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42" name="Shape 42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defRPr sz="1600">
        <a:latin typeface="Lucida Grande"/>
        <a:ea typeface="Lucida Grande"/>
        <a:cs typeface="Lucida Grande"/>
        <a:sym typeface="Lucida Grande"/>
      </a:defRPr>
    </a:lvl1pPr>
    <a:lvl2pPr indent="228600" defTabSz="457200" latinLnBrk="0">
      <a:defRPr sz="1600">
        <a:latin typeface="Lucida Grande"/>
        <a:ea typeface="Lucida Grande"/>
        <a:cs typeface="Lucida Grande"/>
        <a:sym typeface="Lucida Grande"/>
      </a:defRPr>
    </a:lvl2pPr>
    <a:lvl3pPr indent="457200" defTabSz="457200" latinLnBrk="0">
      <a:defRPr sz="1600">
        <a:latin typeface="Lucida Grande"/>
        <a:ea typeface="Lucida Grande"/>
        <a:cs typeface="Lucida Grande"/>
        <a:sym typeface="Lucida Grande"/>
      </a:defRPr>
    </a:lvl3pPr>
    <a:lvl4pPr indent="685800" defTabSz="457200" latinLnBrk="0">
      <a:defRPr sz="1600">
        <a:latin typeface="Lucida Grande"/>
        <a:ea typeface="Lucida Grande"/>
        <a:cs typeface="Lucida Grande"/>
        <a:sym typeface="Lucida Grande"/>
      </a:defRPr>
    </a:lvl4pPr>
    <a:lvl5pPr indent="914400" defTabSz="457200" latinLnBrk="0">
      <a:defRPr sz="1600">
        <a:latin typeface="Lucida Grande"/>
        <a:ea typeface="Lucida Grande"/>
        <a:cs typeface="Lucida Grande"/>
        <a:sym typeface="Lucida Grande"/>
      </a:defRPr>
    </a:lvl5pPr>
    <a:lvl6pPr indent="1143000" defTabSz="457200" latinLnBrk="0">
      <a:defRPr sz="1600">
        <a:latin typeface="Lucida Grande"/>
        <a:ea typeface="Lucida Grande"/>
        <a:cs typeface="Lucida Grande"/>
        <a:sym typeface="Lucida Grande"/>
      </a:defRPr>
    </a:lvl6pPr>
    <a:lvl7pPr indent="1371600" defTabSz="457200" latinLnBrk="0">
      <a:defRPr sz="1600">
        <a:latin typeface="Lucida Grande"/>
        <a:ea typeface="Lucida Grande"/>
        <a:cs typeface="Lucida Grande"/>
        <a:sym typeface="Lucida Grande"/>
      </a:defRPr>
    </a:lvl7pPr>
    <a:lvl8pPr indent="1600200" defTabSz="457200" latinLnBrk="0">
      <a:defRPr sz="1600">
        <a:latin typeface="Lucida Grande"/>
        <a:ea typeface="Lucida Grande"/>
        <a:cs typeface="Lucida Grande"/>
        <a:sym typeface="Lucida Grande"/>
      </a:defRPr>
    </a:lvl8pPr>
    <a:lvl9pPr indent="1828800" defTabSz="457200" latinLnBrk="0">
      <a:defRPr sz="1600">
        <a:latin typeface="Lucida Grande"/>
        <a:ea typeface="Lucida Grande"/>
        <a:cs typeface="Lucida Grande"/>
        <a:sym typeface="Lucida Grand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12t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4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12tet - No Graph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3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4" name="Slide Number"/>
          <p:cNvSpPr txBox="1"/>
          <p:nvPr>
            <p:ph type="sldNum" sz="quarter" idx="2"/>
          </p:nvPr>
        </p:nvSpPr>
        <p:spPr>
          <a:xfrm>
            <a:off x="4345334" y="6477000"/>
            <a:ext cx="453332" cy="447229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strav_Boulez.png" descr="strav_Boulez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85800" y="457200"/>
            <a:ext cx="1676400" cy="1150938"/>
          </a:xfrm>
          <a:prstGeom prst="rect">
            <a:avLst/>
          </a:prstGeom>
          <a:ln w="12700">
            <a:miter lim="400000"/>
          </a:ln>
        </p:spPr>
      </p:pic>
      <p:pic>
        <p:nvPicPr>
          <p:cNvPr id="32" name="Philomel opening.png" descr="Philomel opening.png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953000" y="4114800"/>
            <a:ext cx="4033838" cy="2170113"/>
          </a:xfrm>
          <a:prstGeom prst="rect">
            <a:avLst/>
          </a:prstGeom>
          <a:ln w="12700">
            <a:miter lim="400000"/>
          </a:ln>
        </p:spPr>
      </p:pic>
      <p:sp>
        <p:nvSpPr>
          <p:cNvPr id="33" name="Title Text"/>
          <p:cNvSpPr txBox="1"/>
          <p:nvPr>
            <p:ph type="title"/>
          </p:nvPr>
        </p:nvSpPr>
        <p:spPr>
          <a:xfrm>
            <a:off x="685800" y="1828800"/>
            <a:ext cx="7772400" cy="2057400"/>
          </a:xfrm>
          <a:prstGeom prst="rect">
            <a:avLst/>
          </a:prstGeom>
        </p:spPr>
        <p:txBody>
          <a:bodyPr/>
          <a:lstStyle>
            <a:lvl1pPr algn="l"/>
          </a:lstStyle>
          <a:p>
            <a:pPr/>
            <a:r>
              <a:t>Title Text</a:t>
            </a:r>
          </a:p>
        </p:txBody>
      </p:sp>
      <p:sp>
        <p:nvSpPr>
          <p:cNvPr id="34" name="Body Level One…"/>
          <p:cNvSpPr txBox="1"/>
          <p:nvPr>
            <p:ph type="body" sz="half" idx="1"/>
          </p:nvPr>
        </p:nvSpPr>
        <p:spPr>
          <a:xfrm>
            <a:off x="1371600" y="3886200"/>
            <a:ext cx="6400800" cy="2971800"/>
          </a:xfrm>
          <a:prstGeom prst="rect">
            <a:avLst/>
          </a:prstGeom>
        </p:spPr>
        <p:txBody>
          <a:bodyPr/>
          <a:lstStyle>
            <a:lvl1pPr marL="40639" indent="0">
              <a:buSzTx/>
              <a:buNone/>
            </a:lvl1pPr>
            <a:lvl2pPr marL="497840" indent="0" algn="ctr">
              <a:buSzTx/>
              <a:buNone/>
            </a:lvl2pPr>
            <a:lvl3pPr marL="955039" indent="0" algn="ctr">
              <a:buSzTx/>
              <a:buNone/>
            </a:lvl3pPr>
            <a:lvl4pPr marL="1412239" indent="0" algn="ctr">
              <a:buSzTx/>
              <a:buNone/>
            </a:lvl4pPr>
            <a:lvl5pPr marL="1869439" indent="0" algn="ctr">
              <a:buSzTx/>
              <a:buNone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trav_Boulez.png" descr="strav_Boulez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781800" y="4953000"/>
            <a:ext cx="1676400" cy="1150938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op25_trio.png" descr="op25_trio.png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85800" y="762000"/>
            <a:ext cx="2743200" cy="815975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Title Text"/>
          <p:cNvSpPr txBox="1"/>
          <p:nvPr>
            <p:ph type="title"/>
          </p:nvPr>
        </p:nvSpPr>
        <p:spPr>
          <a:xfrm>
            <a:off x="685800" y="381000"/>
            <a:ext cx="7772400" cy="160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/>
            <a:r>
              <a:t>Title Text</a:t>
            </a:r>
          </a:p>
        </p:txBody>
      </p:sp>
      <p:sp>
        <p:nvSpPr>
          <p:cNvPr id="5" name="Body Level One…"/>
          <p:cNvSpPr txBox="1"/>
          <p:nvPr>
            <p:ph type="body" idx="1"/>
          </p:nvPr>
        </p:nvSpPr>
        <p:spPr>
          <a:xfrm>
            <a:off x="685800" y="1981200"/>
            <a:ext cx="7772400" cy="4876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/>
          <a:lstStyle>
            <a:lvl2pPr marL="783590" indent="-285750">
              <a:spcBef>
                <a:spcPts val="600"/>
              </a:spcBef>
              <a:buChar char="–"/>
              <a:defRPr sz="2800"/>
            </a:lvl2pPr>
            <a:lvl3pPr marL="1183639" indent="-228600">
              <a:spcBef>
                <a:spcPts val="500"/>
              </a:spcBef>
              <a:defRPr sz="2400"/>
            </a:lvl3pPr>
            <a:lvl4pPr marL="1640839" indent="-228600">
              <a:spcBef>
                <a:spcPts val="400"/>
              </a:spcBef>
              <a:buChar char="–"/>
              <a:defRPr sz="2000"/>
            </a:lvl4pPr>
            <a:lvl5pPr marL="2098039" indent="-228600">
              <a:spcBef>
                <a:spcPts val="400"/>
              </a:spcBef>
              <a:buChar char="»"/>
              <a:defRPr sz="20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" name="Slide Number"/>
          <p:cNvSpPr txBox="1"/>
          <p:nvPr>
            <p:ph type="sldNum" sz="quarter" idx="2"/>
          </p:nvPr>
        </p:nvSpPr>
        <p:spPr>
          <a:xfrm>
            <a:off x="7349666" y="6248400"/>
            <a:ext cx="312068" cy="298984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 marL="0" marR="0" algn="ctr" defTabSz="457200">
              <a:defRPr sz="14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</p:sldLayoutIdLst>
  <p:transition xmlns:p14="http://schemas.microsoft.com/office/powerpoint/2010/main" spd="med" advClick="1"/>
  <p:txStyles>
    <p:titleStyle>
      <a:lvl1pPr marL="40639" marR="40639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Gill Sans"/>
        </a:defRPr>
      </a:lvl1pPr>
      <a:lvl2pPr marL="40639" marR="40639" indent="228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Gill Sans"/>
        </a:defRPr>
      </a:lvl2pPr>
      <a:lvl3pPr marL="40639" marR="40639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Gill Sans"/>
        </a:defRPr>
      </a:lvl3pPr>
      <a:lvl4pPr marL="40639" marR="40639" indent="685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Gill Sans"/>
        </a:defRPr>
      </a:lvl4pPr>
      <a:lvl5pPr marL="40639" marR="40639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Gill Sans"/>
        </a:defRPr>
      </a:lvl5pPr>
      <a:lvl6pPr marL="40639" marR="40639" indent="1143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Gill Sans"/>
        </a:defRPr>
      </a:lvl6pPr>
      <a:lvl7pPr marL="40639" marR="40639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Gill Sans"/>
        </a:defRPr>
      </a:lvl7pPr>
      <a:lvl8pPr marL="40639" marR="40639" indent="1600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Gill Sans"/>
        </a:defRPr>
      </a:lvl8pPr>
      <a:lvl9pPr marL="40639" marR="40639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Gill Sans"/>
        </a:defRPr>
      </a:lvl9pPr>
    </p:titleStyle>
    <p:bodyStyle>
      <a:lvl1pPr marL="383540" marR="40639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Gill Sans"/>
        </a:defRPr>
      </a:lvl1pPr>
      <a:lvl2pPr marL="824411" marR="40639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Gill Sans"/>
        </a:defRPr>
      </a:lvl2pPr>
      <a:lvl3pPr marL="1259839" marR="40639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Gill Sans"/>
        </a:defRPr>
      </a:lvl3pPr>
      <a:lvl4pPr marL="1778000" marR="40639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Gill Sans"/>
        </a:defRPr>
      </a:lvl4pPr>
      <a:lvl5pPr marL="2235200" marR="40639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Gill Sans"/>
        </a:defRPr>
      </a:lvl5pPr>
      <a:lvl6pPr marL="2235200" marR="40639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Gill Sans"/>
        </a:defRPr>
      </a:lvl6pPr>
      <a:lvl7pPr marL="2235200" marR="40639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Gill Sans"/>
        </a:defRPr>
      </a:lvl7pPr>
      <a:lvl8pPr marL="2235200" marR="40639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Gill Sans"/>
        </a:defRPr>
      </a:lvl8pPr>
      <a:lvl9pPr marL="2235200" marR="40639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Gill Sans"/>
        </a:defRPr>
      </a:lvl9pPr>
    </p:bodyStyle>
    <p:otherStyle>
      <a:lvl1pPr marL="0" marR="0" indent="0" algn="ct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1pPr>
      <a:lvl2pPr marL="0" marR="0" indent="228600" algn="ct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2pPr>
      <a:lvl3pPr marL="0" marR="0" indent="457200" algn="ct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3pPr>
      <a:lvl4pPr marL="0" marR="0" indent="685800" algn="ct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4pPr>
      <a:lvl5pPr marL="0" marR="0" indent="914400" algn="ct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5pPr>
      <a:lvl6pPr marL="0" marR="0" indent="1143000" algn="ct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6pPr>
      <a:lvl7pPr marL="0" marR="0" indent="1371600" algn="ct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7pPr>
      <a:lvl8pPr marL="0" marR="0" indent="1600200" algn="ct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8pPr>
      <a:lvl9pPr marL="0" marR="0" indent="1828800" algn="ct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audio" Target="../media/media1.mov"/><Relationship Id="rId3" Type="http://schemas.microsoft.com/office/2007/relationships/media" Target="../media/media1.mov"/><Relationship Id="rId4" Type="http://schemas.openxmlformats.org/officeDocument/2006/relationships/image" Target="../media/image1.tif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4" Type="http://schemas.openxmlformats.org/officeDocument/2006/relationships/audio" Target="../media/media2.mov"/><Relationship Id="rId5" Type="http://schemas.microsoft.com/office/2007/relationships/media" Target="../media/media2.mov"/><Relationship Id="rId6" Type="http://schemas.openxmlformats.org/officeDocument/2006/relationships/image" Target="../media/image1.tif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strav_Boulez.png" descr="strav_Boulez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85800" y="457200"/>
            <a:ext cx="1676400" cy="1150938"/>
          </a:xfrm>
          <a:prstGeom prst="rect">
            <a:avLst/>
          </a:prstGeom>
          <a:ln w="12700">
            <a:miter lim="400000"/>
          </a:ln>
        </p:spPr>
      </p:pic>
      <p:pic>
        <p:nvPicPr>
          <p:cNvPr id="45" name="Philomel opening.png" descr="Philomel opening.png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953000" y="4114800"/>
            <a:ext cx="4033838" cy="2170113"/>
          </a:xfrm>
          <a:prstGeom prst="rect">
            <a:avLst/>
          </a:prstGeom>
          <a:ln w="12700">
            <a:miter lim="400000"/>
          </a:ln>
        </p:spPr>
      </p:pic>
      <p:sp>
        <p:nvSpPr>
          <p:cNvPr id="46" name="Twelve-tone Analysi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Twelve-tone Analysis</a:t>
            </a:r>
          </a:p>
        </p:txBody>
      </p:sp>
      <p:sp>
        <p:nvSpPr>
          <p:cNvPr id="47" name="Double-click to edit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Dallapiccola_V.Contrapunctus_Secundus.mov" descr="Dallapiccola_V.Contrapunctus_Secundus.mov"/>
          <p:cNvPicPr>
            <a:picLocks noChangeAspect="0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>
            <a:extLst/>
          </a:blip>
          <a:stretch>
            <a:fillRect/>
          </a:stretch>
        </p:blipFill>
        <p:spPr>
          <a:xfrm>
            <a:off x="1397000" y="5689600"/>
            <a:ext cx="1" cy="1"/>
          </a:xfrm>
          <a:prstGeom prst="rect">
            <a:avLst/>
          </a:prstGeom>
          <a:ln w="12700">
            <a:miter lim="400000"/>
          </a:ln>
        </p:spPr>
      </p:pic>
      <p:sp>
        <p:nvSpPr>
          <p:cNvPr id="50" name="Dallapiccola “Contrapunctus secundus,”"/>
          <p:cNvSpPr txBox="1"/>
          <p:nvPr>
            <p:ph type="title"/>
          </p:nvPr>
        </p:nvSpPr>
        <p:spPr>
          <a:xfrm>
            <a:off x="685800" y="38100"/>
            <a:ext cx="7772400" cy="1600200"/>
          </a:xfrm>
          <a:prstGeom prst="rect">
            <a:avLst/>
          </a:prstGeom>
        </p:spPr>
        <p:txBody>
          <a:bodyPr/>
          <a:lstStyle/>
          <a:p>
            <a:pPr/>
            <a:r>
              <a:t>Dallapiccola “Contrapunctus secundus,”</a:t>
            </a:r>
          </a:p>
        </p:txBody>
      </p:sp>
      <p:pic>
        <p:nvPicPr>
          <p:cNvPr id="51" name="Dallapiccola_contrapunctus1-3.png" descr="Dallapiccola_contrapunctus1-3.png"/>
          <p:cNvPicPr>
            <a:picLocks noChangeAspect="0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85800" y="2557462"/>
            <a:ext cx="7772400" cy="2960688"/>
          </a:xfrm>
          <a:prstGeom prst="rect">
            <a:avLst/>
          </a:prstGeom>
          <a:ln w="12700">
            <a:miter lim="400000"/>
          </a:ln>
        </p:spPr>
      </p:pic>
      <p:sp>
        <p:nvSpPr>
          <p:cNvPr id="52" name="mm. 1-3"/>
          <p:cNvSpPr txBox="1"/>
          <p:nvPr/>
        </p:nvSpPr>
        <p:spPr>
          <a:xfrm>
            <a:off x="6532378" y="1193800"/>
            <a:ext cx="1646423" cy="622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 algn="r">
              <a:defRPr sz="3600">
                <a:latin typeface="+mn-lt"/>
                <a:ea typeface="+mn-ea"/>
                <a:cs typeface="+mn-cs"/>
                <a:sym typeface="Gill Sans"/>
              </a:defRPr>
            </a:lvl1pPr>
          </a:lstStyle>
          <a:p>
            <a:pPr/>
            <a:r>
              <a:t>mm. 1-3</a:t>
            </a:r>
          </a:p>
        </p:txBody>
      </p:sp>
      <p:pic>
        <p:nvPicPr>
          <p:cNvPr id="53" name="Dallapiccola_contrapunctus4-6.png" descr="Dallapiccola_contrapunctus4-6.png"/>
          <p:cNvPicPr>
            <a:picLocks noChangeAspect="0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685800" y="2965450"/>
            <a:ext cx="7772400" cy="2146300"/>
          </a:xfrm>
          <a:prstGeom prst="rect">
            <a:avLst/>
          </a:prstGeom>
          <a:ln w="12700">
            <a:miter lim="400000"/>
          </a:ln>
        </p:spPr>
      </p:pic>
      <p:sp>
        <p:nvSpPr>
          <p:cNvPr id="54" name="mm. 4-6"/>
          <p:cNvSpPr txBox="1"/>
          <p:nvPr/>
        </p:nvSpPr>
        <p:spPr>
          <a:xfrm>
            <a:off x="6532378" y="1193800"/>
            <a:ext cx="1646423" cy="622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 algn="r">
              <a:defRPr sz="3600">
                <a:latin typeface="+mn-lt"/>
                <a:ea typeface="+mn-ea"/>
                <a:cs typeface="+mn-cs"/>
                <a:sym typeface="Gill Sans"/>
              </a:defRPr>
            </a:lvl1pPr>
          </a:lstStyle>
          <a:p>
            <a:pPr/>
            <a:r>
              <a:t>mm. 4-6</a:t>
            </a:r>
          </a:p>
        </p:txBody>
      </p:sp>
      <p:pic>
        <p:nvPicPr>
          <p:cNvPr id="55" name="Dallapiccola_contrapunctus7-8.png" descr="Dallapiccola_contrapunctus7-8.png"/>
          <p:cNvPicPr>
            <a:picLocks noChangeAspect="0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685800" y="2717800"/>
            <a:ext cx="7772400" cy="2641600"/>
          </a:xfrm>
          <a:prstGeom prst="rect">
            <a:avLst/>
          </a:prstGeom>
          <a:ln w="12700">
            <a:miter lim="400000"/>
          </a:ln>
        </p:spPr>
      </p:pic>
      <p:sp>
        <p:nvSpPr>
          <p:cNvPr id="56" name="mm. 7-8"/>
          <p:cNvSpPr txBox="1"/>
          <p:nvPr/>
        </p:nvSpPr>
        <p:spPr>
          <a:xfrm>
            <a:off x="6532378" y="1181100"/>
            <a:ext cx="1646423" cy="622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 algn="r">
              <a:defRPr sz="3600">
                <a:latin typeface="+mn-lt"/>
                <a:ea typeface="+mn-ea"/>
                <a:cs typeface="+mn-cs"/>
                <a:sym typeface="Gill Sans"/>
              </a:defRPr>
            </a:lvl1pPr>
          </a:lstStyle>
          <a:p>
            <a:pPr/>
            <a:r>
              <a:t>mm. 7-8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after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718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3718"/>
                            </p:stCondLst>
                            <p:childTnLst>
                              <p:par>
                                <p:cTn id="8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3718"/>
                            </p:stCondLst>
                            <p:childTnLst>
                              <p:par>
                                <p:cTn id="11" presetClass="entr" nodeType="after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xit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xit" nodeType="after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after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Class="entr" nodeType="afterEffect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Class="exit" nodeType="clickEffect" presetSubtype="0" presetID="1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xit" nodeType="afterEffect" presetSubtype="0" presetID="1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Class="entr" nodeType="afterEffect" presetSubtype="0" presetID="1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Class="entr" nodeType="afterEffect" presetSubtype="0" presetID="1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 isNarration="0">
              <p:cMediaNode mute="0" showWhenStopped="0" numSld="1" vol="100000">
                <p:cTn id="39" fill="hold" display="0">
                  <p:stCondLst>
                    <p:cond delay="indefinite"/>
                  </p:stCondLst>
                </p:cTn>
                <p:tgtEl>
                  <p:spTgt spid="49"/>
                </p:tgtEl>
              </p:cMediaNode>
            </p:audio>
          </p:childTnLst>
        </p:cTn>
      </p:par>
    </p:tnLst>
    <p:bldLst>
      <p:bldP build="whole" bldLvl="1" animBg="1" rev="0" advAuto="0" spid="52" grpId="5"/>
      <p:bldP build="whole" bldLvl="1" animBg="1" rev="0" advAuto="0" spid="54" grpId="9"/>
      <p:bldP build="whole" bldLvl="1" animBg="1" rev="0" advAuto="0" spid="55" grpId="10"/>
      <p:bldP build="whole" bldLvl="1" animBg="1" rev="0" advAuto="0" spid="56" grpId="11"/>
      <p:bldP build="whole" bldLvl="1" animBg="1" rev="0" advAuto="0" spid="53" grpId="7"/>
      <p:bldP build="whole" bldLvl="1" animBg="1" rev="0" advAuto="0" spid="53" grpId="8"/>
      <p:bldP build="whole" bldLvl="1" animBg="1" rev="0" advAuto="0" spid="51" grpId="4"/>
      <p:bldP build="whole" bldLvl="1" animBg="1" rev="0" advAuto="0" spid="54" grpId="6"/>
      <p:bldP build="whole" bldLvl="1" animBg="1" rev="0" advAuto="0" spid="52" grpId="3"/>
      <p:bldP build="whole" bldLvl="1" animBg="1" rev="0" advAuto="0" spid="51" grpId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Dallapiccola “Contrapunctus secundus,” mm. 1-4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Dallapiccola “Contrapunctus secundus,” mm. 1-4</a:t>
            </a:r>
          </a:p>
        </p:txBody>
      </p:sp>
      <p:pic>
        <p:nvPicPr>
          <p:cNvPr id="59" name="7.png" descr="7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85800" y="2713037"/>
            <a:ext cx="7772400" cy="26495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Dallapiccola “Contrapunctus secundus,” row form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Dallapiccola “Contrapunctus secundus,” row forms</a:t>
            </a:r>
          </a:p>
        </p:txBody>
      </p:sp>
      <p:pic>
        <p:nvPicPr>
          <p:cNvPr id="62" name="Dallapiccola_Controw.png" descr="Dallapiccola_Controw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4800" y="2438400"/>
            <a:ext cx="8458200" cy="3028950"/>
          </a:xfrm>
          <a:prstGeom prst="rect">
            <a:avLst/>
          </a:prstGeom>
          <a:ln w="12700">
            <a:miter lim="400000"/>
          </a:ln>
        </p:spPr>
      </p:pic>
      <p:sp>
        <p:nvSpPr>
          <p:cNvPr id="63" name="Line"/>
          <p:cNvSpPr/>
          <p:nvPr/>
        </p:nvSpPr>
        <p:spPr>
          <a:xfrm flipV="1">
            <a:off x="1447800" y="2971800"/>
            <a:ext cx="1588" cy="762000"/>
          </a:xfrm>
          <a:prstGeom prst="line">
            <a:avLst/>
          </a:prstGeom>
          <a:ln w="38100">
            <a:solidFill>
              <a:srgbClr val="FF2600"/>
            </a:solidFill>
          </a:ln>
        </p:spPr>
        <p:txBody>
          <a:bodyPr lIns="0" tIns="0" rIns="0" bIns="0"/>
          <a:lstStyle/>
          <a:p>
            <a:pPr marL="0" marR="0" defTabSz="457200">
              <a:defRPr sz="1200">
                <a:uFillTx/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64" name="Line"/>
          <p:cNvSpPr/>
          <p:nvPr/>
        </p:nvSpPr>
        <p:spPr>
          <a:xfrm flipV="1">
            <a:off x="3657600" y="3124200"/>
            <a:ext cx="1588" cy="533400"/>
          </a:xfrm>
          <a:prstGeom prst="line">
            <a:avLst/>
          </a:prstGeom>
          <a:ln w="38100">
            <a:solidFill>
              <a:srgbClr val="0056D6"/>
            </a:solidFill>
          </a:ln>
        </p:spPr>
        <p:txBody>
          <a:bodyPr lIns="0" tIns="0" rIns="0" bIns="0"/>
          <a:lstStyle/>
          <a:p>
            <a:pPr marL="0" marR="0" defTabSz="457200">
              <a:defRPr sz="1200">
                <a:uFillTx/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65" name="Line"/>
          <p:cNvSpPr/>
          <p:nvPr/>
        </p:nvSpPr>
        <p:spPr>
          <a:xfrm flipV="1">
            <a:off x="5715000" y="3200400"/>
            <a:ext cx="1588" cy="381000"/>
          </a:xfrm>
          <a:prstGeom prst="line">
            <a:avLst/>
          </a:prstGeom>
          <a:ln w="38100">
            <a:solidFill>
              <a:srgbClr val="FF2600"/>
            </a:solidFill>
          </a:ln>
        </p:spPr>
        <p:txBody>
          <a:bodyPr lIns="0" tIns="0" rIns="0" bIns="0"/>
          <a:lstStyle/>
          <a:p>
            <a:pPr marL="0" marR="0" defTabSz="457200">
              <a:defRPr sz="1200">
                <a:uFillTx/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66" name="Line"/>
          <p:cNvSpPr/>
          <p:nvPr/>
        </p:nvSpPr>
        <p:spPr>
          <a:xfrm flipV="1">
            <a:off x="6324600" y="3048000"/>
            <a:ext cx="1588" cy="533400"/>
          </a:xfrm>
          <a:prstGeom prst="line">
            <a:avLst/>
          </a:prstGeom>
          <a:ln w="38100">
            <a:solidFill>
              <a:srgbClr val="0056D6"/>
            </a:solidFill>
          </a:ln>
        </p:spPr>
        <p:txBody>
          <a:bodyPr lIns="0" tIns="0" rIns="0" bIns="0"/>
          <a:lstStyle/>
          <a:p>
            <a:pPr marL="0" marR="0" defTabSz="457200">
              <a:defRPr sz="1200">
                <a:uFillTx/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67" name="Line"/>
          <p:cNvSpPr/>
          <p:nvPr/>
        </p:nvSpPr>
        <p:spPr>
          <a:xfrm flipV="1">
            <a:off x="8001000" y="3124200"/>
            <a:ext cx="1588" cy="533400"/>
          </a:xfrm>
          <a:prstGeom prst="line">
            <a:avLst/>
          </a:prstGeom>
          <a:ln w="38100" cap="rnd">
            <a:solidFill>
              <a:srgbClr val="A96800"/>
            </a:solidFill>
          </a:ln>
        </p:spPr>
        <p:txBody>
          <a:bodyPr lIns="0" tIns="0" rIns="0" bIns="0"/>
          <a:lstStyle/>
          <a:p>
            <a:pPr marL="0" marR="0" defTabSz="457200">
              <a:defRPr sz="1200">
                <a:uFillTx/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68" name="Line"/>
          <p:cNvSpPr/>
          <p:nvPr/>
        </p:nvSpPr>
        <p:spPr>
          <a:xfrm flipV="1">
            <a:off x="1524000" y="4419600"/>
            <a:ext cx="1588" cy="838200"/>
          </a:xfrm>
          <a:prstGeom prst="line">
            <a:avLst/>
          </a:prstGeom>
          <a:ln w="38100">
            <a:solidFill>
              <a:srgbClr val="38571A"/>
            </a:solidFill>
          </a:ln>
        </p:spPr>
        <p:txBody>
          <a:bodyPr lIns="0" tIns="0" rIns="0" bIns="0"/>
          <a:lstStyle/>
          <a:p>
            <a:pPr marL="0" marR="0" defTabSz="457200">
              <a:defRPr sz="1200">
                <a:uFillTx/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69" name="Line"/>
          <p:cNvSpPr/>
          <p:nvPr/>
        </p:nvSpPr>
        <p:spPr>
          <a:xfrm flipV="1">
            <a:off x="3733800" y="4572000"/>
            <a:ext cx="1588" cy="533400"/>
          </a:xfrm>
          <a:prstGeom prst="line">
            <a:avLst/>
          </a:prstGeom>
          <a:ln w="38100">
            <a:solidFill>
              <a:srgbClr val="FFAA00"/>
            </a:solidFill>
          </a:ln>
        </p:spPr>
        <p:txBody>
          <a:bodyPr lIns="0" tIns="0" rIns="0" bIns="0"/>
          <a:lstStyle/>
          <a:p>
            <a:pPr marL="0" marR="0" defTabSz="457200">
              <a:defRPr sz="1200">
                <a:uFillTx/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70" name="Line"/>
          <p:cNvSpPr/>
          <p:nvPr/>
        </p:nvSpPr>
        <p:spPr>
          <a:xfrm flipV="1">
            <a:off x="4953000" y="4572000"/>
            <a:ext cx="1588" cy="533400"/>
          </a:xfrm>
          <a:prstGeom prst="line">
            <a:avLst/>
          </a:prstGeom>
          <a:ln w="38100" cap="rnd">
            <a:solidFill>
              <a:srgbClr val="7B219F"/>
            </a:solidFill>
          </a:ln>
        </p:spPr>
        <p:txBody>
          <a:bodyPr lIns="0" tIns="0" rIns="0" bIns="0"/>
          <a:lstStyle/>
          <a:p>
            <a:pPr marL="0" marR="0" defTabSz="457200">
              <a:defRPr sz="1200">
                <a:uFillTx/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71" name="Line"/>
          <p:cNvSpPr/>
          <p:nvPr/>
        </p:nvSpPr>
        <p:spPr>
          <a:xfrm flipV="1">
            <a:off x="5791200" y="4724400"/>
            <a:ext cx="1588" cy="533400"/>
          </a:xfrm>
          <a:prstGeom prst="line">
            <a:avLst/>
          </a:prstGeom>
          <a:ln w="38100">
            <a:solidFill>
              <a:srgbClr val="38571A"/>
            </a:solidFill>
          </a:ln>
        </p:spPr>
        <p:txBody>
          <a:bodyPr lIns="0" tIns="0" rIns="0" bIns="0"/>
          <a:lstStyle/>
          <a:p>
            <a:pPr marL="0" marR="0" defTabSz="457200">
              <a:defRPr sz="1200">
                <a:uFillTx/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72" name="Line"/>
          <p:cNvSpPr/>
          <p:nvPr/>
        </p:nvSpPr>
        <p:spPr>
          <a:xfrm flipV="1">
            <a:off x="6324600" y="4648200"/>
            <a:ext cx="1588" cy="533400"/>
          </a:xfrm>
          <a:prstGeom prst="line">
            <a:avLst/>
          </a:prstGeom>
          <a:ln w="38100">
            <a:solidFill>
              <a:srgbClr val="FFAA00"/>
            </a:solidFill>
          </a:ln>
        </p:spPr>
        <p:txBody>
          <a:bodyPr lIns="0" tIns="0" rIns="0" bIns="0"/>
          <a:lstStyle/>
          <a:p>
            <a:pPr marL="0" marR="0" defTabSz="457200">
              <a:defRPr sz="1200">
                <a:uFillTx/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73" name="Line"/>
          <p:cNvSpPr/>
          <p:nvPr/>
        </p:nvSpPr>
        <p:spPr>
          <a:xfrm flipV="1">
            <a:off x="8001000" y="4648200"/>
            <a:ext cx="1588" cy="457200"/>
          </a:xfrm>
          <a:prstGeom prst="line">
            <a:avLst/>
          </a:prstGeom>
          <a:ln w="38100" cap="rnd">
            <a:solidFill>
              <a:srgbClr val="7B219F"/>
            </a:solidFill>
          </a:ln>
        </p:spPr>
        <p:txBody>
          <a:bodyPr lIns="0" tIns="0" rIns="0" bIns="0"/>
          <a:lstStyle/>
          <a:p>
            <a:pPr marL="0" marR="0" defTabSz="457200">
              <a:defRPr sz="1200">
                <a:uFillTx/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74" name="Line"/>
          <p:cNvSpPr/>
          <p:nvPr/>
        </p:nvSpPr>
        <p:spPr>
          <a:xfrm flipV="1">
            <a:off x="1689100" y="3124200"/>
            <a:ext cx="14288" cy="457200"/>
          </a:xfrm>
          <a:prstGeom prst="line">
            <a:avLst/>
          </a:prstGeom>
          <a:ln w="38100" cap="rnd">
            <a:solidFill>
              <a:srgbClr val="8D8600"/>
            </a:solidFill>
          </a:ln>
        </p:spPr>
        <p:txBody>
          <a:bodyPr lIns="0" tIns="0" rIns="0" bIns="0"/>
          <a:lstStyle/>
          <a:p>
            <a:pPr marL="0" marR="0" defTabSz="457200">
              <a:defRPr sz="1200">
                <a:uFillTx/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75" name="Axis C-F#"/>
          <p:cNvSpPr txBox="1"/>
          <p:nvPr/>
        </p:nvSpPr>
        <p:spPr>
          <a:xfrm>
            <a:off x="733425" y="1685925"/>
            <a:ext cx="1436251" cy="4472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>
              <a:buClr>
                <a:srgbClr val="000000"/>
              </a:buClr>
              <a:buFont typeface="Arial"/>
            </a:pPr>
            <a:r>
              <a:t>Axis </a:t>
            </a:r>
            <a:r>
              <a:rPr>
                <a:solidFill>
                  <a:srgbClr val="E32400"/>
                </a:solidFill>
                <a:uFill>
                  <a:solidFill>
                    <a:srgbClr val="E32400"/>
                  </a:solidFill>
                </a:uFill>
              </a:rPr>
              <a:t>C</a:t>
            </a:r>
            <a:r>
              <a:t>-</a:t>
            </a:r>
            <a:r>
              <a:rPr>
                <a:solidFill>
                  <a:srgbClr val="0056D6"/>
                </a:solidFill>
                <a:uFill>
                  <a:solidFill>
                    <a:srgbClr val="0056D6"/>
                  </a:solidFill>
                </a:uFill>
              </a:rPr>
              <a:t>F</a:t>
            </a:r>
            <a:r>
              <a:rPr baseline="29999">
                <a:solidFill>
                  <a:srgbClr val="0056D6"/>
                </a:solidFill>
                <a:uFill>
                  <a:solidFill>
                    <a:srgbClr val="0056D6"/>
                  </a:solidFill>
                </a:uFill>
              </a:rPr>
              <a:t>#</a:t>
            </a:r>
          </a:p>
        </p:txBody>
      </p:sp>
      <p:sp>
        <p:nvSpPr>
          <p:cNvPr id="76" name="Axis Eb-A"/>
          <p:cNvSpPr txBox="1"/>
          <p:nvPr/>
        </p:nvSpPr>
        <p:spPr>
          <a:xfrm>
            <a:off x="812800" y="5664200"/>
            <a:ext cx="1436549" cy="4472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>
              <a:buClr>
                <a:srgbClr val="000000"/>
              </a:buClr>
              <a:buFont typeface="Arial"/>
            </a:pPr>
            <a:r>
              <a:t>Axis </a:t>
            </a:r>
            <a:r>
              <a:rPr>
                <a:solidFill>
                  <a:srgbClr val="38571A"/>
                </a:solidFill>
                <a:uFill>
                  <a:solidFill>
                    <a:srgbClr val="38571A"/>
                  </a:solidFill>
                </a:uFill>
              </a:rPr>
              <a:t>E</a:t>
            </a:r>
            <a:r>
              <a:rPr baseline="29999">
                <a:solidFill>
                  <a:srgbClr val="38571A"/>
                </a:solidFill>
                <a:uFill>
                  <a:solidFill>
                    <a:srgbClr val="38571A"/>
                  </a:solidFill>
                </a:uFill>
              </a:rPr>
              <a:t>b</a:t>
            </a:r>
            <a:r>
              <a:t>-</a:t>
            </a:r>
            <a:r>
              <a:rPr>
                <a:solidFill>
                  <a:srgbClr val="D58400"/>
                </a:solidFill>
                <a:uFill>
                  <a:solidFill>
                    <a:srgbClr val="D58400"/>
                  </a:solidFill>
                </a:uFill>
              </a:rPr>
              <a:t>A</a:t>
            </a:r>
          </a:p>
        </p:txBody>
      </p:sp>
      <p:sp>
        <p:nvSpPr>
          <p:cNvPr id="77" name="R3 - R9 begin/end Eb-A"/>
          <p:cNvSpPr txBox="1"/>
          <p:nvPr/>
        </p:nvSpPr>
        <p:spPr>
          <a:xfrm>
            <a:off x="5168900" y="5638800"/>
            <a:ext cx="3136861" cy="508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>
              <a:buClr>
                <a:srgbClr val="000000"/>
              </a:buClr>
              <a:buFont typeface="Arial"/>
            </a:pPr>
            <a:r>
              <a:t>R</a:t>
            </a:r>
            <a:r>
              <a:rPr baseline="-25000"/>
              <a:t>3 </a:t>
            </a:r>
            <a:r>
              <a:t>-</a:t>
            </a:r>
            <a:r>
              <a:rPr baseline="-25000"/>
              <a:t> </a:t>
            </a:r>
            <a:r>
              <a:t>R</a:t>
            </a:r>
            <a:r>
              <a:rPr baseline="-25000"/>
              <a:t>9 </a:t>
            </a:r>
            <a:r>
              <a:t>begin/end </a:t>
            </a:r>
            <a:r>
              <a:rPr>
                <a:solidFill>
                  <a:srgbClr val="A77B00"/>
                </a:solidFill>
                <a:uFill>
                  <a:solidFill>
                    <a:srgbClr val="A77B00"/>
                  </a:solidFill>
                </a:uFill>
              </a:rPr>
              <a:t>E</a:t>
            </a:r>
            <a:r>
              <a:rPr baseline="29999">
                <a:solidFill>
                  <a:srgbClr val="A77B00"/>
                </a:solidFill>
                <a:uFill>
                  <a:solidFill>
                    <a:srgbClr val="A77B00"/>
                  </a:solidFill>
                </a:uFill>
              </a:rPr>
              <a:t>b</a:t>
            </a:r>
            <a:r>
              <a:rPr>
                <a:solidFill>
                  <a:srgbClr val="A77B00"/>
                </a:solidFill>
                <a:uFill>
                  <a:solidFill>
                    <a:srgbClr val="A77B00"/>
                  </a:solidFill>
                </a:uFill>
              </a:rPr>
              <a:t>-A</a:t>
            </a:r>
          </a:p>
        </p:txBody>
      </p:sp>
      <p:sp>
        <p:nvSpPr>
          <p:cNvPr id="78" name="R6 - R10 begin/end C-F#"/>
          <p:cNvSpPr txBox="1"/>
          <p:nvPr/>
        </p:nvSpPr>
        <p:spPr>
          <a:xfrm>
            <a:off x="5118100" y="1701800"/>
            <a:ext cx="3249573" cy="508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>
              <a:buClr>
                <a:srgbClr val="000000"/>
              </a:buClr>
              <a:buFont typeface="Arial"/>
              <a:defRPr>
                <a:solidFill>
                  <a:srgbClr val="61177C"/>
                </a:solidFill>
                <a:uFill>
                  <a:solidFill>
                    <a:srgbClr val="61177C"/>
                  </a:solidFill>
                </a:uFill>
              </a:defRPr>
            </a:pPr>
            <a:r>
              <a:t>R</a:t>
            </a:r>
            <a:r>
              <a:rPr baseline="-25000"/>
              <a:t>6 </a:t>
            </a:r>
            <a:r>
              <a:t>-</a:t>
            </a:r>
            <a:r>
              <a:rPr baseline="-25000"/>
              <a:t> </a:t>
            </a:r>
            <a:r>
              <a:t>R</a:t>
            </a:r>
            <a:r>
              <a:rPr baseline="-25000"/>
              <a:t>10 </a:t>
            </a:r>
            <a:r>
              <a:t>begin/end C-F</a:t>
            </a:r>
            <a:r>
              <a:rPr baseline="29999"/>
              <a:t>#</a:t>
            </a:r>
          </a:p>
        </p:txBody>
      </p:sp>
      <p:sp>
        <p:nvSpPr>
          <p:cNvPr id="79" name="Line"/>
          <p:cNvSpPr/>
          <p:nvPr/>
        </p:nvSpPr>
        <p:spPr>
          <a:xfrm flipV="1">
            <a:off x="1803400" y="4660899"/>
            <a:ext cx="1" cy="419102"/>
          </a:xfrm>
          <a:prstGeom prst="line">
            <a:avLst/>
          </a:prstGeom>
          <a:ln w="38100">
            <a:solidFill>
              <a:srgbClr val="7B219F"/>
            </a:solidFill>
          </a:ln>
        </p:spPr>
        <p:txBody>
          <a:bodyPr lIns="0" tIns="0" rIns="0" bIns="0"/>
          <a:lstStyle/>
          <a:p>
            <a:pPr marL="0" marR="0" defTabSz="457200">
              <a:defRPr sz="1200">
                <a:uFillTx/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80" name="Line"/>
          <p:cNvSpPr/>
          <p:nvPr/>
        </p:nvSpPr>
        <p:spPr>
          <a:xfrm flipV="1">
            <a:off x="3479800" y="4559300"/>
            <a:ext cx="25401" cy="622300"/>
          </a:xfrm>
          <a:prstGeom prst="line">
            <a:avLst/>
          </a:prstGeom>
          <a:ln w="38100">
            <a:solidFill>
              <a:srgbClr val="7B219F"/>
            </a:solidFill>
          </a:ln>
        </p:spPr>
        <p:txBody>
          <a:bodyPr lIns="0" tIns="0" rIns="0" bIns="0"/>
          <a:lstStyle/>
          <a:p>
            <a:pPr marL="0" marR="0" defTabSz="457200">
              <a:defRPr sz="1200">
                <a:uFillTx/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81" name="Line"/>
          <p:cNvSpPr/>
          <p:nvPr/>
        </p:nvSpPr>
        <p:spPr>
          <a:xfrm flipV="1">
            <a:off x="3390900" y="3098800"/>
            <a:ext cx="38100" cy="635000"/>
          </a:xfrm>
          <a:prstGeom prst="line">
            <a:avLst/>
          </a:prstGeom>
          <a:ln w="38100" cap="rnd">
            <a:solidFill>
              <a:srgbClr val="8D8600"/>
            </a:solidFill>
          </a:ln>
        </p:spPr>
        <p:txBody>
          <a:bodyPr lIns="0" tIns="0" rIns="0" bIns="0"/>
          <a:lstStyle/>
          <a:p>
            <a:pPr marL="0" marR="0" defTabSz="457200">
              <a:defRPr sz="1200">
                <a:uFillTx/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82" name="Line"/>
          <p:cNvSpPr/>
          <p:nvPr/>
        </p:nvSpPr>
        <p:spPr>
          <a:xfrm flipV="1">
            <a:off x="4914900" y="3124200"/>
            <a:ext cx="14288" cy="457200"/>
          </a:xfrm>
          <a:prstGeom prst="line">
            <a:avLst/>
          </a:prstGeom>
          <a:ln w="38100" cap="rnd">
            <a:solidFill>
              <a:srgbClr val="8D8600"/>
            </a:solidFill>
          </a:ln>
        </p:spPr>
        <p:txBody>
          <a:bodyPr lIns="0" tIns="0" rIns="0" bIns="0"/>
          <a:lstStyle/>
          <a:p>
            <a:pPr marL="0" marR="0" defTabSz="457200">
              <a:defRPr sz="1200">
                <a:uFillTx/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after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after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click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afterEffect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0" presetID="1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Class="entr" nodeType="afterEffect" presetSubtype="0" presetID="1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afterEffect" presetSubtype="0" presetID="1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Class="entr" nodeType="clickEffect" presetSubtype="0" presetID="1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Class="entr" nodeType="afterEffect" presetSubtype="0" presetID="1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Class="entr" nodeType="afterEffect" presetSubtype="0" presetID="1" grpId="1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Class="entr" nodeType="clickEffect" presetSubtype="0" presetID="1" grpId="1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Class="entr" nodeType="afterEffect" presetSubtype="0" presetID="1" grpId="1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3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Class="entr" nodeType="afterEffect" presetSubtype="0" presetID="1" grpId="1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6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Class="entr" nodeType="clickEffect" presetSubtype="0" presetID="1" grpId="1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Class="entr" nodeType="afterEffect" presetSubtype="0" presetID="1" grpId="1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3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Class="entr" nodeType="clickEffect" presetSubtype="0" presetID="1" grpId="1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7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Class="entr" nodeType="afterEffect" presetSubtype="0" presetID="1" grpId="2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82" grpId="15"/>
      <p:bldP build="whole" bldLvl="1" animBg="1" rev="0" advAuto="0" spid="78" grpId="8"/>
      <p:bldP build="whole" bldLvl="1" animBg="1" rev="0" advAuto="0" spid="66" grpId="5"/>
      <p:bldP build="whole" bldLvl="1" animBg="1" rev="0" advAuto="0" spid="63" grpId="2"/>
      <p:bldP build="whole" bldLvl="1" animBg="1" rev="0" advAuto="0" spid="67" grpId="16"/>
      <p:bldP build="whole" bldLvl="1" animBg="1" rev="0" advAuto="0" spid="76" grpId="11"/>
      <p:bldP build="whole" bldLvl="1" animBg="1" rev="0" advAuto="0" spid="74" grpId="12"/>
      <p:bldP build="whole" bldLvl="1" animBg="1" rev="0" advAuto="0" spid="68" grpId="17"/>
      <p:bldP build="whole" bldLvl="1" animBg="1" rev="0" advAuto="0" spid="77" grpId="14"/>
      <p:bldP build="whole" bldLvl="1" animBg="1" rev="0" advAuto="0" spid="80" grpId="7"/>
      <p:bldP build="whole" bldLvl="1" animBg="1" rev="0" advAuto="0" spid="72" grpId="20"/>
      <p:bldP build="whole" bldLvl="1" animBg="1" rev="0" advAuto="0" spid="65" grpId="4"/>
      <p:bldP build="whole" bldLvl="1" animBg="1" rev="0" advAuto="0" spid="81" grpId="13"/>
      <p:bldP build="whole" bldLvl="1" animBg="1" rev="0" advAuto="0" spid="69" grpId="18"/>
      <p:bldP build="whole" bldLvl="1" animBg="1" rev="0" advAuto="0" spid="71" grpId="19"/>
      <p:bldP build="whole" bldLvl="1" animBg="1" rev="0" advAuto="0" spid="70" grpId="9"/>
      <p:bldP build="whole" bldLvl="1" animBg="1" rev="0" advAuto="0" spid="64" grpId="3"/>
      <p:bldP build="whole" bldLvl="1" animBg="1" rev="0" advAuto="0" spid="79" grpId="6"/>
      <p:bldP build="whole" bldLvl="1" animBg="1" rev="0" advAuto="0" spid="73" grpId="10"/>
      <p:bldP build="whole" bldLvl="1" animBg="1" rev="0" advAuto="0" spid="75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Webern, Variations, op. 27, ii"/>
          <p:cNvSpPr txBox="1"/>
          <p:nvPr>
            <p:ph type="title"/>
          </p:nvPr>
        </p:nvSpPr>
        <p:spPr>
          <a:xfrm>
            <a:off x="685800" y="0"/>
            <a:ext cx="7772400" cy="1143000"/>
          </a:xfrm>
          <a:prstGeom prst="rect">
            <a:avLst/>
          </a:prstGeom>
        </p:spPr>
        <p:txBody>
          <a:bodyPr/>
          <a:lstStyle/>
          <a:p>
            <a:pPr/>
            <a:r>
              <a:t>Webern, </a:t>
            </a:r>
            <a:r>
              <a:rPr i="1"/>
              <a:t>Variations,</a:t>
            </a:r>
            <a:r>
              <a:t> op. 27, ii</a:t>
            </a:r>
          </a:p>
        </p:txBody>
      </p:sp>
      <p:pic>
        <p:nvPicPr>
          <p:cNvPr id="85" name="Webernop27ii1.png" descr="Webernop27ii1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71600" y="1143000"/>
            <a:ext cx="6477000" cy="5027613"/>
          </a:xfrm>
          <a:prstGeom prst="rect">
            <a:avLst/>
          </a:prstGeom>
          <a:ln w="12700">
            <a:miter lim="400000"/>
          </a:ln>
        </p:spPr>
      </p:pic>
      <p:pic>
        <p:nvPicPr>
          <p:cNvPr id="86" name="Webernop27ii2.png" descr="Webernop27ii2.png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03300" y="685800"/>
            <a:ext cx="7446963" cy="5486400"/>
          </a:xfrm>
          <a:prstGeom prst="rect">
            <a:avLst/>
          </a:prstGeom>
          <a:ln w="12700">
            <a:miter lim="400000"/>
          </a:ln>
        </p:spPr>
      </p:pic>
      <p:sp>
        <p:nvSpPr>
          <p:cNvPr id="87" name="Line"/>
          <p:cNvSpPr/>
          <p:nvPr/>
        </p:nvSpPr>
        <p:spPr>
          <a:xfrm flipH="1" flipV="1">
            <a:off x="3581400" y="825500"/>
            <a:ext cx="12700" cy="317500"/>
          </a:xfrm>
          <a:prstGeom prst="line">
            <a:avLst/>
          </a:prstGeom>
          <a:ln w="25400">
            <a:solidFill>
              <a:srgbClr val="9929BD"/>
            </a:solidFill>
            <a:headEnd type="stealth"/>
          </a:ln>
        </p:spPr>
        <p:txBody>
          <a:bodyPr lIns="0" tIns="0" rIns="0" bIns="0"/>
          <a:lstStyle/>
          <a:p>
            <a:pPr marL="0" marR="0" defTabSz="457200">
              <a:defRPr sz="1200">
                <a:uFillTx/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88" name="Line"/>
          <p:cNvSpPr/>
          <p:nvPr/>
        </p:nvSpPr>
        <p:spPr>
          <a:xfrm flipH="1" flipV="1">
            <a:off x="7531100" y="2895600"/>
            <a:ext cx="12700" cy="317500"/>
          </a:xfrm>
          <a:prstGeom prst="line">
            <a:avLst/>
          </a:prstGeom>
          <a:ln w="25400">
            <a:solidFill>
              <a:srgbClr val="9929BD"/>
            </a:solidFill>
            <a:headEnd type="stealth"/>
          </a:ln>
        </p:spPr>
        <p:txBody>
          <a:bodyPr lIns="0" tIns="0" rIns="0" bIns="0"/>
          <a:lstStyle/>
          <a:p>
            <a:pPr marL="0" marR="0" defTabSz="457200">
              <a:defRPr sz="1200">
                <a:uFillTx/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89" name="Line"/>
          <p:cNvSpPr/>
          <p:nvPr/>
        </p:nvSpPr>
        <p:spPr>
          <a:xfrm flipH="1" flipV="1">
            <a:off x="6337300" y="4800600"/>
            <a:ext cx="12700" cy="317500"/>
          </a:xfrm>
          <a:prstGeom prst="line">
            <a:avLst/>
          </a:prstGeom>
          <a:ln w="25400">
            <a:solidFill>
              <a:srgbClr val="9929BD"/>
            </a:solidFill>
            <a:headEnd type="stealth"/>
          </a:ln>
        </p:spPr>
        <p:txBody>
          <a:bodyPr lIns="0" tIns="0" rIns="0" bIns="0"/>
          <a:lstStyle/>
          <a:p>
            <a:pPr marL="0" marR="0" defTabSz="457200">
              <a:defRPr sz="1200">
                <a:uFillTx/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90" name="Line"/>
          <p:cNvSpPr/>
          <p:nvPr/>
        </p:nvSpPr>
        <p:spPr>
          <a:xfrm flipH="1" flipV="1">
            <a:off x="6908800" y="635000"/>
            <a:ext cx="12700" cy="317500"/>
          </a:xfrm>
          <a:prstGeom prst="line">
            <a:avLst/>
          </a:prstGeom>
          <a:ln w="25400">
            <a:solidFill>
              <a:srgbClr val="9929BD"/>
            </a:solidFill>
            <a:headEnd type="stealth"/>
          </a:ln>
        </p:spPr>
        <p:txBody>
          <a:bodyPr lIns="0" tIns="0" rIns="0" bIns="0"/>
          <a:lstStyle/>
          <a:p>
            <a:pPr marL="0" marR="0" defTabSz="457200">
              <a:defRPr sz="1200">
                <a:uFillTx/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pic>
        <p:nvPicPr>
          <p:cNvPr id="91" name="Variationen, Op. 27ii-1.mov" descr="Variationen, Op. 27ii-1.mov"/>
          <p:cNvPicPr>
            <a:picLocks noChangeAspect="0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6">
            <a:extLst/>
          </a:blip>
          <a:stretch>
            <a:fillRect/>
          </a:stretch>
        </p:blipFill>
        <p:spPr>
          <a:xfrm>
            <a:off x="0" y="5829300"/>
            <a:ext cx="1" cy="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after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071" fill="hold"/>
                                        <p:tgtEl>
                                          <p:spTgt spid="9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xit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Class="entr" nodeType="after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xit" nodeType="after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xit" nodeType="after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xit" nodeType="after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Class="entr" nodeType="afterEffect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 isNarration="0">
              <p:cMediaNode mute="0" showWhenStopped="0" numSld="1" vol="100000">
                <p:cTn id="26" fill="hold" display="0">
                  <p:stCondLst>
                    <p:cond delay="indefinite"/>
                  </p:stCondLst>
                </p:cTn>
                <p:tgtEl>
                  <p:spTgt spid="91"/>
                </p:tgtEl>
              </p:cMediaNode>
            </p:audio>
          </p:childTnLst>
        </p:cTn>
      </p:par>
    </p:tnLst>
    <p:bldLst>
      <p:bldP build="whole" bldLvl="1" animBg="1" rev="0" advAuto="0" spid="87" grpId="4"/>
      <p:bldP build="whole" bldLvl="1" animBg="1" rev="0" advAuto="0" spid="88" grpId="5"/>
      <p:bldP build="whole" bldLvl="1" animBg="1" rev="0" advAuto="0" spid="89" grpId="6"/>
      <p:bldP build="whole" bldLvl="1" animBg="1" rev="0" advAuto="0" spid="90" grpId="7"/>
      <p:bldP build="whole" bldLvl="1" animBg="1" rev="0" advAuto="0" spid="86" grpId="3"/>
      <p:bldP build="whole" bldLvl="1" animBg="1" rev="0" advAuto="0" spid="85" grpId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strav_Boulez.png" descr="strav_Boulez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781800" y="4953000"/>
            <a:ext cx="1676400" cy="1150938"/>
          </a:xfrm>
          <a:prstGeom prst="rect">
            <a:avLst/>
          </a:prstGeom>
          <a:ln w="12700">
            <a:miter lim="400000"/>
          </a:ln>
        </p:spPr>
      </p:pic>
      <p:pic>
        <p:nvPicPr>
          <p:cNvPr id="94" name="op25_trio.png" descr="op25_trio.png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85800" y="762000"/>
            <a:ext cx="2743200" cy="815975"/>
          </a:xfrm>
          <a:prstGeom prst="rect">
            <a:avLst/>
          </a:prstGeom>
          <a:ln w="12700">
            <a:miter lim="400000"/>
          </a:ln>
        </p:spPr>
      </p:pic>
      <p:sp>
        <p:nvSpPr>
          <p:cNvPr id="95" name="op. 27 row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op. 27 row</a:t>
            </a:r>
          </a:p>
        </p:txBody>
      </p:sp>
      <p:sp>
        <p:nvSpPr>
          <p:cNvPr id="96" name="D#, B, A #, D, C #, C, F #, E, G, F, A, G #…"/>
          <p:cNvSpPr txBox="1"/>
          <p:nvPr>
            <p:ph type="body" sz="quarter" idx="1"/>
          </p:nvPr>
        </p:nvSpPr>
        <p:spPr>
          <a:xfrm>
            <a:off x="685800" y="1981200"/>
            <a:ext cx="7772400" cy="1333500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</a:pPr>
            <a:r>
              <a:t>D</a:t>
            </a:r>
            <a:r>
              <a:rPr baseline="31999"/>
              <a:t>#</a:t>
            </a:r>
            <a:r>
              <a:t>, B, A</a:t>
            </a:r>
            <a:r>
              <a:rPr baseline="31999"/>
              <a:t> #</a:t>
            </a:r>
            <a:r>
              <a:t>, D, C</a:t>
            </a:r>
            <a:r>
              <a:rPr baseline="31999"/>
              <a:t> #</a:t>
            </a:r>
            <a:r>
              <a:t>, C, F</a:t>
            </a:r>
            <a:r>
              <a:rPr baseline="31999"/>
              <a:t> #</a:t>
            </a:r>
            <a:r>
              <a:t>, E, G, F, A, G</a:t>
            </a:r>
            <a:r>
              <a:rPr baseline="31999"/>
              <a:t> #</a:t>
            </a:r>
          </a:p>
          <a:p>
            <a:pPr marL="0" indent="0">
              <a:buSzTx/>
              <a:buNone/>
            </a:pPr>
            <a:r>
              <a:t>What properties can you locate in this row?</a:t>
            </a:r>
          </a:p>
        </p:txBody>
      </p:sp>
      <p:sp>
        <p:nvSpPr>
          <p:cNvPr id="97" name="3,E,T,21, 0, 6, 4, 7, 5, 9, 8…"/>
          <p:cNvSpPr txBox="1"/>
          <p:nvPr/>
        </p:nvSpPr>
        <p:spPr>
          <a:xfrm>
            <a:off x="685800" y="1828800"/>
            <a:ext cx="8064500" cy="469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/>
          <a:lstStyle/>
          <a:p>
            <a:pPr marL="0">
              <a:spcBef>
                <a:spcPts val="700"/>
              </a:spcBef>
              <a:defRPr sz="3000">
                <a:latin typeface="+mn-lt"/>
                <a:ea typeface="+mn-ea"/>
                <a:cs typeface="+mn-cs"/>
                <a:sym typeface="Gill Sans"/>
              </a:defRPr>
            </a:pPr>
            <a:r>
              <a:t>3,E,T,21, 0, 6, 4, 7, 5, 9, 8</a:t>
            </a:r>
          </a:p>
          <a:p>
            <a:pPr marL="0">
              <a:spcBef>
                <a:spcPts val="700"/>
              </a:spcBef>
              <a:defRPr sz="3000">
                <a:latin typeface="+mn-lt"/>
                <a:ea typeface="+mn-ea"/>
                <a:cs typeface="+mn-cs"/>
                <a:sym typeface="Gill Sans"/>
              </a:defRPr>
            </a:pPr>
            <a:r>
              <a:t>AIS: 9-11-4-11-11-6-10-3-10-4-1</a:t>
            </a:r>
          </a:p>
          <a:p>
            <a:pPr marL="0">
              <a:spcBef>
                <a:spcPts val="700"/>
              </a:spcBef>
              <a:defRPr sz="3000">
                <a:latin typeface="+mn-lt"/>
                <a:ea typeface="+mn-ea"/>
                <a:cs typeface="+mn-cs"/>
                <a:sym typeface="Gill Sans"/>
              </a:defRPr>
            </a:pPr>
            <a:r>
              <a:t>discrete trichords</a:t>
            </a:r>
          </a:p>
          <a:p>
            <a:pPr marL="0">
              <a:spcBef>
                <a:spcPts val="700"/>
              </a:spcBef>
              <a:defRPr sz="3000">
                <a:latin typeface="+mn-lt"/>
                <a:ea typeface="+mn-ea"/>
                <a:cs typeface="+mn-cs"/>
                <a:sym typeface="Gill Sans"/>
              </a:defRPr>
            </a:pPr>
            <a:r>
              <a:t>[TE3] [012] [467] [589] (015) (012) (013) (015)</a:t>
            </a:r>
          </a:p>
          <a:p>
            <a:pPr marL="0">
              <a:spcBef>
                <a:spcPts val="700"/>
              </a:spcBef>
              <a:defRPr sz="3000">
                <a:latin typeface="+mn-lt"/>
                <a:ea typeface="+mn-ea"/>
                <a:cs typeface="+mn-cs"/>
                <a:sym typeface="Gill Sans"/>
              </a:defRPr>
            </a:pPr>
            <a:r>
              <a:t>discrete tetrachords</a:t>
            </a:r>
          </a:p>
          <a:p>
            <a:pPr marL="0">
              <a:spcBef>
                <a:spcPts val="700"/>
              </a:spcBef>
              <a:defRPr sz="3000">
                <a:latin typeface="+mn-lt"/>
                <a:ea typeface="+mn-ea"/>
                <a:cs typeface="+mn-cs"/>
                <a:sym typeface="Gill Sans"/>
              </a:defRPr>
            </a:pPr>
            <a:r>
              <a:t>[TE23] [0146] [5789] (0145) (0146) (0124)</a:t>
            </a:r>
          </a:p>
          <a:p>
            <a:pPr marL="0">
              <a:spcBef>
                <a:spcPts val="700"/>
              </a:spcBef>
              <a:defRPr sz="3000">
                <a:latin typeface="+mn-lt"/>
                <a:ea typeface="+mn-ea"/>
                <a:cs typeface="+mn-cs"/>
                <a:sym typeface="Gill Sans"/>
              </a:defRPr>
            </a:pPr>
            <a:r>
              <a:t>discrete hexachords</a:t>
            </a:r>
          </a:p>
          <a:p>
            <a:pPr marL="0">
              <a:spcBef>
                <a:spcPts val="700"/>
              </a:spcBef>
              <a:defRPr sz="3000">
                <a:latin typeface="+mn-lt"/>
                <a:ea typeface="+mn-ea"/>
                <a:cs typeface="+mn-cs"/>
                <a:sym typeface="Gill Sans"/>
              </a:defRPr>
            </a:pPr>
            <a:r>
              <a:t>[TE0123] [456789] (012345) </a:t>
            </a:r>
            <a:r>
              <a:rPr>
                <a:solidFill>
                  <a:srgbClr val="B51A00"/>
                </a:solidFill>
                <a:uFill>
                  <a:solidFill>
                    <a:srgbClr val="B51A00"/>
                  </a:solidFill>
                </a:uFill>
              </a:rPr>
              <a:t>:)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xit" nodeType="click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16" dur="1000" fill="hold"/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Class="exit" nodeType="withEffect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19" dur="1000" fill="hold"/>
                                        <p:tgtEl>
                                          <p:spTgt spid="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Class="exit" nodeType="withEffect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22" dur="1000" fill="hold"/>
                                        <p:tgtEl>
                                          <p:spTgt spid="9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Class="entr" nodeType="after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9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Class="entr" nodeType="with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" fill="hold"/>
                                        <p:tgtEl>
                                          <p:spTgt spid="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6" fill="hold"/>
                                        <p:tgtEl>
                                          <p:spTgt spid="9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96" grpId="1"/>
      <p:bldP build="p" bldLvl="5" animBg="1" rev="0" advAuto="0" spid="96" grpId="2"/>
      <p:bldP build="p" bldLvl="5" animBg="1" rev="0" advAuto="0" spid="97" grpId="3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op27iianalysis.png" descr="op27iianalysis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85800" y="1323975"/>
            <a:ext cx="7772400" cy="405765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Gill Sans"/>
        <a:ea typeface="Gill Sans"/>
        <a:cs typeface="Gill Sans"/>
      </a:majorFont>
      <a:minorFont>
        <a:latin typeface="Gill Sans"/>
        <a:ea typeface="Gill Sans"/>
        <a:cs typeface="Gill Sans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C6E6E9"/>
        </a:solidFill>
        <a:ln w="12700" cap="flat">
          <a:solidFill>
            <a:srgbClr val="000000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40639" marR="40639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>
              <a:solidFill>
                <a:srgbClr val="000000"/>
              </a:solidFill>
            </a:uFill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rgbClr val="000000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40639" marR="40639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>
              <a:solidFill>
                <a:srgbClr val="000000"/>
              </a:solidFill>
            </a:uFill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Gill Sans"/>
        <a:ea typeface="Gill Sans"/>
        <a:cs typeface="Gill Sans"/>
      </a:majorFont>
      <a:minorFont>
        <a:latin typeface="Gill Sans"/>
        <a:ea typeface="Gill Sans"/>
        <a:cs typeface="Gill Sans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C6E6E9"/>
        </a:solidFill>
        <a:ln w="12700" cap="flat">
          <a:solidFill>
            <a:srgbClr val="000000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40639" marR="40639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>
              <a:solidFill>
                <a:srgbClr val="000000"/>
              </a:solidFill>
            </a:uFill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rgbClr val="000000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40639" marR="40639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>
              <a:solidFill>
                <a:srgbClr val="000000"/>
              </a:solidFill>
            </a:uFill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